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73" r:id="rId2"/>
    <p:sldId id="261" r:id="rId3"/>
    <p:sldId id="262" r:id="rId4"/>
    <p:sldId id="260" r:id="rId5"/>
    <p:sldId id="263" r:id="rId6"/>
    <p:sldId id="270" r:id="rId7"/>
    <p:sldId id="264" r:id="rId8"/>
    <p:sldId id="259" r:id="rId9"/>
    <p:sldId id="256" r:id="rId10"/>
    <p:sldId id="258" r:id="rId11"/>
    <p:sldId id="272" r:id="rId12"/>
    <p:sldId id="265" r:id="rId13"/>
    <p:sldId id="266" r:id="rId14"/>
    <p:sldId id="269" r:id="rId15"/>
    <p:sldId id="271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>
      <p:cViewPr>
        <p:scale>
          <a:sx n="76" d="100"/>
          <a:sy n="76" d="100"/>
        </p:scale>
        <p:origin x="-56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231C6-F1D4-407E-AC42-27100F870D8D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F6C4F-B036-4357-9B57-EEBB94F0E66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72269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GRAFIC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36963"/>
            <a:ext cx="9144000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DAA-DA89-440E-9B3D-1BF475C49048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D6F6-4D1A-4135-AA3A-D1D340C6D0C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GRAFIC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36963"/>
            <a:ext cx="9144000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DAA-DA89-440E-9B3D-1BF475C49048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D6F6-4D1A-4135-AA3A-D1D340C6D0C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GRAFIC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36963"/>
            <a:ext cx="9144000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DAA-DA89-440E-9B3D-1BF475C49048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D6F6-4D1A-4135-AA3A-D1D340C6D0C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GRAFIC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36963"/>
            <a:ext cx="9144000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DAA-DA89-440E-9B3D-1BF475C49048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D6F6-4D1A-4135-AA3A-D1D340C6D0C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GRAFIC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36963"/>
            <a:ext cx="9144000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DAA-DA89-440E-9B3D-1BF475C49048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D6F6-4D1A-4135-AA3A-D1D340C6D0C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GRAFIC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36963"/>
            <a:ext cx="9144000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DAA-DA89-440E-9B3D-1BF475C49048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D6F6-4D1A-4135-AA3A-D1D340C6D0C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GRAFIC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36963"/>
            <a:ext cx="9144000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DAA-DA89-440E-9B3D-1BF475C49048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D6F6-4D1A-4135-AA3A-D1D340C6D0C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GRAFIC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36963"/>
            <a:ext cx="9144000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DAA-DA89-440E-9B3D-1BF475C49048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D6F6-4D1A-4135-AA3A-D1D340C6D0C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GRAFIC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36963"/>
            <a:ext cx="9144000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DAA-DA89-440E-9B3D-1BF475C49048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D6F6-4D1A-4135-AA3A-D1D340C6D0C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GRAFIC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36963"/>
            <a:ext cx="9144000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DAA-DA89-440E-9B3D-1BF475C49048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D6F6-4D1A-4135-AA3A-D1D340C6D0C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GRAFIC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36963"/>
            <a:ext cx="9144000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8ADAA-DA89-440E-9B3D-1BF475C49048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6D6F6-4D1A-4135-AA3A-D1D340C6D0C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GRAFICO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636963"/>
            <a:ext cx="9144000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8ADAA-DA89-440E-9B3D-1BF475C49048}" type="datetimeFigureOut">
              <a:rPr lang="es-ES" smtClean="0"/>
              <a:pPr/>
              <a:t>22/10/2012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6D6F6-4D1A-4135-AA3A-D1D340C6D0C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ficha9.do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cha10.do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cha11.do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cha12.doc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cha13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cha1.doc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cha2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cha3.doc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cha4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cha5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ficha6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cha7.doc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cha8.doc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74999"/>
            <a:ext cx="7772400" cy="1470025"/>
          </a:xfrm>
        </p:spPr>
        <p:txBody>
          <a:bodyPr/>
          <a:lstStyle/>
          <a:p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ELABORACIÓN DE FICHAS TÉCNICAS DE SERVICIO</a:t>
            </a:r>
            <a:endParaRPr lang="es-CO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622920"/>
          </a:xfrm>
        </p:spPr>
        <p:txBody>
          <a:bodyPr/>
          <a:lstStyle/>
          <a:p>
            <a:r>
              <a:rPr lang="es-CO" dirty="0" smtClean="0"/>
              <a:t>GOBIERNO EN LÍNEA</a:t>
            </a:r>
            <a:endParaRPr lang="es-C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3486066"/>
              </p:ext>
            </p:extLst>
          </p:nvPr>
        </p:nvGraphicFramePr>
        <p:xfrm>
          <a:off x="323529" y="2276873"/>
          <a:ext cx="8352928" cy="2410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7616"/>
                <a:gridCol w="1616695"/>
                <a:gridCol w="1437062"/>
                <a:gridCol w="4131555"/>
              </a:tblGrid>
              <a:tr h="301323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Ítem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Ejemplo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Tareas a cumplir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01323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file"/>
                        </a:rPr>
                        <a:t>Necesidades y expectativas de los usuarios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Definir que espera obtener el usuario al utilizar el servicio y las condiciones en las que espera hacerlo, se debe medir el grado de satisfacción de los usuarios mediante el uso de encuestas.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El usuario espera conocer el </a:t>
                      </a:r>
                      <a:r>
                        <a:rPr lang="es-E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nivel de azufre</a:t>
                      </a:r>
                      <a:r>
                        <a:rPr lang="es-ES" sz="12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del suelo y</a:t>
                      </a:r>
                      <a:r>
                        <a:rPr lang="es-ES" sz="12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otros componentes presentes en el.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Transformación: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50220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9. Caracterización de los procesos, trámites y servicios de la entidad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013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11. Análisis de procesos, trámites y servicios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50220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12. Priorización y planeación de cadenas de trámites y Ventanillas Únicas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50220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15. Lenguaje común de intercambio de información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</a:tbl>
          </a:graphicData>
        </a:graphic>
      </p:graphicFrame>
      <p:sp>
        <p:nvSpPr>
          <p:cNvPr id="10" name="Rectangle 85"/>
          <p:cNvSpPr>
            <a:spLocks noChangeArrowheads="1"/>
          </p:cNvSpPr>
          <p:nvPr/>
        </p:nvSpPr>
        <p:spPr bwMode="auto">
          <a:xfrm>
            <a:off x="323528" y="304924"/>
            <a:ext cx="8260085" cy="67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2000" b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ELABORACIÓN DE FICHAS TÉCNICAS</a:t>
            </a:r>
            <a:endParaRPr lang="es-ES" sz="2000" b="1" u="none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43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2280679"/>
              </p:ext>
            </p:extLst>
          </p:nvPr>
        </p:nvGraphicFramePr>
        <p:xfrm>
          <a:off x="395536" y="2420888"/>
          <a:ext cx="8208911" cy="2402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5022"/>
                <a:gridCol w="1381242"/>
                <a:gridCol w="1512168"/>
                <a:gridCol w="4320479"/>
              </a:tblGrid>
              <a:tr h="15305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Ítem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Ejemplo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Tareas a cumplir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576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S" sz="1200" u="sng" strike="noStrike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Puntos de Control</a:t>
                      </a:r>
                      <a:endParaRPr lang="es-ES" sz="1200" b="0" i="0" u="sng" strike="noStrike" dirty="0"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Indicar los diversos controles que se ejercen sobre la </a:t>
                      </a:r>
                      <a:r>
                        <a:rPr lang="es-ES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prestacion</a:t>
                      </a:r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del servicio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encuestas de </a:t>
                      </a:r>
                      <a:r>
                        <a:rPr lang="es-E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satisfacción</a:t>
                      </a:r>
                    </a:p>
                    <a:p>
                      <a:pPr algn="ctr" fontAlgn="ctr"/>
                      <a:endParaRPr lang="es-ES" sz="1200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es-E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Buzón de sugerencias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Información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717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42. Listado de trámites y servicios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1457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Interacción:</a:t>
                      </a:r>
                      <a:endParaRPr lang="es-ES" sz="1200" b="1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7541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 Servicios de información al ciudadano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600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9. Caracterización de los procesos, trámites y servicios de la entidad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7541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10. Esquema de atención al ciudadano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</a:tbl>
          </a:graphicData>
        </a:graphic>
      </p:graphicFrame>
      <p:sp>
        <p:nvSpPr>
          <p:cNvPr id="9" name="Rectangle 85"/>
          <p:cNvSpPr>
            <a:spLocks noChangeArrowheads="1"/>
          </p:cNvSpPr>
          <p:nvPr/>
        </p:nvSpPr>
        <p:spPr bwMode="auto">
          <a:xfrm>
            <a:off x="323528" y="304924"/>
            <a:ext cx="8260085" cy="67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2000" b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ELABORACIÓN DE FICHAS TÉCNICAS</a:t>
            </a:r>
            <a:endParaRPr lang="es-ES" sz="2000" b="1" u="none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925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4754407"/>
              </p:ext>
            </p:extLst>
          </p:nvPr>
        </p:nvGraphicFramePr>
        <p:xfrm>
          <a:off x="395536" y="2204864"/>
          <a:ext cx="8136903" cy="2502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17115"/>
                <a:gridCol w="1525669"/>
                <a:gridCol w="1525669"/>
                <a:gridCol w="4068450"/>
              </a:tblGrid>
              <a:tr h="20451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Ítem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Ejemplo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Tareas a cumplir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12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file"/>
                        </a:rPr>
                        <a:t>Requisitos legales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Indicar la normatividad que regula la prestación del servicio tanto nacional como institucional.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Procedimiento: FO-gth-002 análisis de muestras de suelo.</a:t>
                      </a:r>
                      <a:b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Decreto 005 estándar internacional para el análisis de muestras.</a:t>
                      </a:r>
                      <a:b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Transformación:</a:t>
                      </a:r>
                      <a:endParaRPr lang="es-E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ctr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28038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14. Ajuste normativo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149012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15. Lenguaje común de intercambio de información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</a:tbl>
          </a:graphicData>
        </a:graphic>
      </p:graphicFrame>
      <p:sp>
        <p:nvSpPr>
          <p:cNvPr id="8" name="Rectangle 85"/>
          <p:cNvSpPr>
            <a:spLocks noChangeArrowheads="1"/>
          </p:cNvSpPr>
          <p:nvPr/>
        </p:nvSpPr>
        <p:spPr bwMode="auto">
          <a:xfrm>
            <a:off x="323528" y="304924"/>
            <a:ext cx="8260085" cy="67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2000" b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ELABORACIÓN DE FICHAS TÉCNICAS</a:t>
            </a:r>
            <a:endParaRPr lang="es-ES" sz="2000" b="1" u="none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967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276402"/>
              </p:ext>
            </p:extLst>
          </p:nvPr>
        </p:nvGraphicFramePr>
        <p:xfrm>
          <a:off x="467544" y="1916832"/>
          <a:ext cx="8064896" cy="3345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8813"/>
                <a:gridCol w="1186014"/>
                <a:gridCol w="1265081"/>
                <a:gridCol w="4664988"/>
              </a:tblGrid>
              <a:tr h="23926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Ítem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Ejemplo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Tareas a cumplir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9266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file"/>
                        </a:rPr>
                        <a:t>Requisitos técnicos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Indicar las condiciones a tener en cuenta por pate del usuario para la obtención del servicio. Si aplican.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7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Traer la muestra herméticamente sellada a temperatura ambiente </a:t>
                      </a:r>
                      <a:b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Decreto 005 estándar internacional para el análisis de muestras.</a:t>
                      </a:r>
                      <a:b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Información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887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42. Listado de trámites y servicios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2392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Interacción: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52466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Servicios de información al ciudadano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51729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Transformación: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8891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10. Esquema de atención al ciudadano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7029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15. Lenguaje común de intercambio de información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</a:tbl>
          </a:graphicData>
        </a:graphic>
      </p:graphicFrame>
      <p:sp>
        <p:nvSpPr>
          <p:cNvPr id="8" name="Rectangle 85"/>
          <p:cNvSpPr>
            <a:spLocks noChangeArrowheads="1"/>
          </p:cNvSpPr>
          <p:nvPr/>
        </p:nvSpPr>
        <p:spPr bwMode="auto">
          <a:xfrm>
            <a:off x="323528" y="304924"/>
            <a:ext cx="8260085" cy="67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2000" b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ELABORACIÓN DE FICHAS TÉCNICAS</a:t>
            </a:r>
            <a:endParaRPr lang="es-ES" sz="2000" b="1" u="none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835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8805817"/>
              </p:ext>
            </p:extLst>
          </p:nvPr>
        </p:nvGraphicFramePr>
        <p:xfrm>
          <a:off x="467544" y="2204864"/>
          <a:ext cx="8064896" cy="2736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0492"/>
                <a:gridCol w="1384881"/>
                <a:gridCol w="1059027"/>
                <a:gridCol w="4480496"/>
              </a:tblGrid>
              <a:tr h="31331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Ítem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Ejemplo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Tareas a cumplir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331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file"/>
                        </a:rPr>
                        <a:t>Requisitos de oportunidad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Indicar cada cuanto se presta el servicio, los horarios de atención, el lugar de solicitud y recepción del mismo.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Lunes a viernes 8:00 a 12 am y 2 a 5 pm, durante actividades académicas según calendario.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Información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63183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42. Listado de trámites y servicios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1331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Interacción: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116452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Servicios de información al ciudadano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</a:tbl>
          </a:graphicData>
        </a:graphic>
      </p:graphicFrame>
      <p:sp>
        <p:nvSpPr>
          <p:cNvPr id="8" name="Rectangle 85"/>
          <p:cNvSpPr>
            <a:spLocks noChangeArrowheads="1"/>
          </p:cNvSpPr>
          <p:nvPr/>
        </p:nvSpPr>
        <p:spPr bwMode="auto">
          <a:xfrm>
            <a:off x="323528" y="304924"/>
            <a:ext cx="8260085" cy="67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2000" b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ELABORACIÓN DE FICHAS TÉCNICAS</a:t>
            </a:r>
            <a:endParaRPr lang="es-ES" sz="2000" b="1" u="none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494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0546765"/>
              </p:ext>
            </p:extLst>
          </p:nvPr>
        </p:nvGraphicFramePr>
        <p:xfrm>
          <a:off x="323528" y="2564904"/>
          <a:ext cx="8208913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6593"/>
                <a:gridCol w="1463687"/>
                <a:gridCol w="1440160"/>
                <a:gridCol w="4248473"/>
              </a:tblGrid>
              <a:tr h="157869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Ítem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Ejemplo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Tareas a cumplir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5035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200" b="0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file"/>
                        </a:rPr>
                        <a:t>Requisitos afines al medio de entrega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Indicar condiciones o requisitos a tener en cuenta por parte del usuario para la culminación del servicio.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Presentar cedula o documento que acredite ser la persona que solicito el servicio y traer jaula para transportar al animal.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Información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8339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42. Listado de trámites y servicios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46049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Interacción: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8722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Servicios de información al ciudadano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</a:tbl>
          </a:graphicData>
        </a:graphic>
      </p:graphicFrame>
      <p:sp>
        <p:nvSpPr>
          <p:cNvPr id="9" name="Rectangle 85"/>
          <p:cNvSpPr>
            <a:spLocks noChangeArrowheads="1"/>
          </p:cNvSpPr>
          <p:nvPr/>
        </p:nvSpPr>
        <p:spPr bwMode="auto">
          <a:xfrm>
            <a:off x="323528" y="304924"/>
            <a:ext cx="8260085" cy="67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2000" b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ELABORACIÓN DE FICHAS TÉCNICAS</a:t>
            </a:r>
            <a:endParaRPr lang="es-ES" sz="2000" b="1" u="none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17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763688" y="62068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9855336"/>
              </p:ext>
            </p:extLst>
          </p:nvPr>
        </p:nvGraphicFramePr>
        <p:xfrm>
          <a:off x="467544" y="1124745"/>
          <a:ext cx="7920880" cy="4392487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046154"/>
                <a:gridCol w="1270331"/>
                <a:gridCol w="1120878"/>
                <a:gridCol w="4483517"/>
              </a:tblGrid>
              <a:tr h="34092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Ítem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Ejemplo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Tareas a cumplir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0923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file"/>
                        </a:rPr>
                        <a:t>Nombre del servicio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9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Identificar el servicio que ofrecen de manera corta y explicita.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9">
                  <a:txBody>
                    <a:bodyPr/>
                    <a:lstStyle/>
                    <a:p>
                      <a:r>
                        <a:rPr lang="es-ES" sz="1200" b="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Laboratorio de docencia en biología</a:t>
                      </a:r>
                    </a:p>
                    <a:p>
                      <a:pPr algn="l" fontAlgn="ctr"/>
                      <a:endParaRPr lang="es-E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es-E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Análisis completo de compuestos menores y azufre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Información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6719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42. Listado de trámites y servicios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409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Interacción: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48996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Servicios de información al ciudadano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4092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Transformación: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56195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9. Caracterización de los procesos, trámites y servicios de la entidad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4495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11. Análisis de procesos, trámites y servicios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67433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12. Priorización y planeación de cadenas de trámites y Ventanillas Únicas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48578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15. Lenguaje común de intercambio de </a:t>
                      </a:r>
                      <a:r>
                        <a:rPr lang="es-E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información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</a:tbl>
          </a:graphicData>
        </a:graphic>
      </p:graphicFrame>
      <p:sp>
        <p:nvSpPr>
          <p:cNvPr id="8" name="Rectangle 85"/>
          <p:cNvSpPr>
            <a:spLocks noChangeArrowheads="1"/>
          </p:cNvSpPr>
          <p:nvPr/>
        </p:nvSpPr>
        <p:spPr bwMode="auto">
          <a:xfrm>
            <a:off x="323528" y="304924"/>
            <a:ext cx="8260085" cy="67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2000" b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ELABORACIÓN DE FICHAS TÉCNICAS</a:t>
            </a:r>
            <a:endParaRPr lang="es-ES" sz="2000" b="1" u="none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790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4002792"/>
              </p:ext>
            </p:extLst>
          </p:nvPr>
        </p:nvGraphicFramePr>
        <p:xfrm>
          <a:off x="323528" y="1700808"/>
          <a:ext cx="8136903" cy="3406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0674"/>
                <a:gridCol w="1479437"/>
                <a:gridCol w="1561627"/>
                <a:gridCol w="3945165"/>
              </a:tblGrid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Ítem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Ejemplo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Tareas a cumplir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003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file"/>
                        </a:rPr>
                        <a:t>Usuarios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Identificar quienes son los principales usuarios del servicio indicando ubicación, rango de edad, sexo, escolaridad, afiliación económica (empresas privadas, entidades públicas, independientes, otros)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endParaRPr lang="es-ES" sz="1200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s-E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Hombres </a:t>
                      </a:r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y mujeres mayores de edad profesionales pertenecientes a empresas privadas o públicas provenientes de la región de la Orinoquia dedicados a la </a:t>
                      </a:r>
                      <a:r>
                        <a:rPr lang="es-E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ganadería</a:t>
                      </a:r>
                      <a:r>
                        <a:rPr lang="es-ES" sz="12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o a la agricultura</a:t>
                      </a:r>
                    </a:p>
                    <a:p>
                      <a:pPr algn="l" fontAlgn="ctr">
                        <a:lnSpc>
                          <a:spcPct val="100000"/>
                        </a:lnSpc>
                      </a:pPr>
                      <a:endParaRPr lang="es-ES" sz="1200" u="none" strike="noStrike" baseline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s-E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Transformación: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473897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8. Análisis y caracterización de los usuarios de la entidad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0562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10. Esquema de atención al ciudadano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192078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12. Priorización y planeación de cadenas de trámites y Ventanillas Únicas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</a:tbl>
          </a:graphicData>
        </a:graphic>
      </p:graphicFrame>
      <p:sp>
        <p:nvSpPr>
          <p:cNvPr id="10" name="Rectangle 85"/>
          <p:cNvSpPr>
            <a:spLocks noChangeArrowheads="1"/>
          </p:cNvSpPr>
          <p:nvPr/>
        </p:nvSpPr>
        <p:spPr bwMode="auto">
          <a:xfrm>
            <a:off x="323528" y="304924"/>
            <a:ext cx="8260085" cy="67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2000" b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ELABORACIÓN DE FICHAS TÉCNICAS</a:t>
            </a:r>
            <a:endParaRPr lang="es-ES" sz="2000" b="1" u="none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4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9514562"/>
              </p:ext>
            </p:extLst>
          </p:nvPr>
        </p:nvGraphicFramePr>
        <p:xfrm>
          <a:off x="467544" y="2436169"/>
          <a:ext cx="8208913" cy="2144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3979"/>
                <a:gridCol w="1326693"/>
                <a:gridCol w="1326693"/>
                <a:gridCol w="4381548"/>
              </a:tblGrid>
              <a:tr h="3001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Ítem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Ejemplo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Tareas a cumplir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450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file"/>
                        </a:rPr>
                        <a:t>Proceso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Con la ayuda del mapa de procesos de la universidad, identificar el proceso al cual pertenece el servicio prestado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gestión de apoyo a la academia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Transformación:</a:t>
                      </a:r>
                      <a:endParaRPr lang="es-E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ctr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713083">
                <a:tc vMerge="1"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53" marR="7253" marT="7253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9. Caracterización de los procesos, trámites y servicios de la entidad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5972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11. Análisis de procesos, trámites y servicios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</a:tbl>
          </a:graphicData>
        </a:graphic>
      </p:graphicFrame>
      <p:sp>
        <p:nvSpPr>
          <p:cNvPr id="10" name="Rectangle 85"/>
          <p:cNvSpPr>
            <a:spLocks noChangeArrowheads="1"/>
          </p:cNvSpPr>
          <p:nvPr/>
        </p:nvSpPr>
        <p:spPr bwMode="auto">
          <a:xfrm>
            <a:off x="323528" y="304924"/>
            <a:ext cx="8260085" cy="67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2000" b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ELABORACIÓN DE FICHAS TÉCNICAS</a:t>
            </a:r>
            <a:endParaRPr lang="es-ES" sz="2000" b="1" u="none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17288108"/>
              </p:ext>
            </p:extLst>
          </p:nvPr>
        </p:nvGraphicFramePr>
        <p:xfrm>
          <a:off x="467544" y="2248177"/>
          <a:ext cx="8136904" cy="24049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84377"/>
                <a:gridCol w="1284848"/>
                <a:gridCol w="1284848"/>
                <a:gridCol w="4282831"/>
              </a:tblGrid>
              <a:tr h="306311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Ítem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Ejemplo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Tareas a cumplir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873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file"/>
                        </a:rPr>
                        <a:t>Cargo o rol responsable del servicio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Indique el cargo responsable de la prestación del servicio (en caso de ser más de uno indicar responsabilidades de cada uno)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endParaRPr lang="es-ES" sz="1200" u="none" strike="noStrike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Director de Laboratorio</a:t>
                      </a:r>
                      <a:endParaRPr lang="es-ES" sz="12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ctr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Transformación:</a:t>
                      </a:r>
                      <a:endParaRPr lang="es-E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 fontAlgn="ctr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899599">
                <a:tc vMerge="1">
                  <a:txBody>
                    <a:bodyPr/>
                    <a:lstStyle/>
                    <a:p>
                      <a:pPr algn="ctr" fontAlgn="ctr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42" marR="7242" marT="7242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9. Caracterización de los procesos, trámites y servicios de la entidad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58031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11. Análisis de procesos, trámites y servicios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</a:tbl>
          </a:graphicData>
        </a:graphic>
      </p:graphicFrame>
      <p:sp>
        <p:nvSpPr>
          <p:cNvPr id="11" name="Rectangle 85"/>
          <p:cNvSpPr>
            <a:spLocks noChangeArrowheads="1"/>
          </p:cNvSpPr>
          <p:nvPr/>
        </p:nvSpPr>
        <p:spPr bwMode="auto">
          <a:xfrm>
            <a:off x="323528" y="304924"/>
            <a:ext cx="8260085" cy="67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2000" b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ELABORACIÓN DE FICHAS TÉCNICAS</a:t>
            </a:r>
            <a:endParaRPr lang="es-ES" sz="2000" b="1" u="none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13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22911765"/>
              </p:ext>
            </p:extLst>
          </p:nvPr>
        </p:nvGraphicFramePr>
        <p:xfrm>
          <a:off x="251520" y="1189321"/>
          <a:ext cx="8568952" cy="42559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2123"/>
                <a:gridCol w="1176129"/>
                <a:gridCol w="1428160"/>
                <a:gridCol w="4872540"/>
              </a:tblGrid>
              <a:tr h="265285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Ítem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Ejemplo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Tareas a cumplir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5285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file"/>
                        </a:rPr>
                        <a:t>Descripción del servicio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9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Indicar de manera clara el propósito del servicio,  evitando el uso de términos técnicos o en caso de ser requerido explicarlos adecuadamente de manera que sea entendible por ciudadanos del común.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9">
                  <a:txBody>
                    <a:bodyPr/>
                    <a:lstStyle/>
                    <a:p>
                      <a:pPr algn="l" fontAlgn="ctr"/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 la necesidad de mejorar su calidad académica, los planteles solicitan los servicios de los laboratorios de física, con el fin de llevar a cabo sus prácticas de laboratorio.</a:t>
                      </a:r>
                    </a:p>
                    <a:p>
                      <a:pPr algn="l" fontAlgn="ctr"/>
                      <a:endParaRPr lang="es-ES" sz="1200" b="0" i="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 fontAlgn="ctr"/>
                      <a:r>
                        <a:rPr lang="es-ES" sz="12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 el objeto de conocer el</a:t>
                      </a:r>
                      <a:r>
                        <a:rPr lang="es-ES" sz="12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estado del suelo para sus cultivos los agricultores solicitan  análisis sobre muestras suministradas.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Información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43666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42. Listado de trámites y servicios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093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Interacción: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3027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Servicios de información al ciudadano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26528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Transformación: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45114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9. Caracterización de los procesos, trámites y servicios de la entidad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6410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11. Análisis de procesos, trámites y servicios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62904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12. Priorización y planeación de cadenas de trámites y Ventanillas Únicas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63546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15. Lenguaje común de intercambio de información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</a:tbl>
          </a:graphicData>
        </a:graphic>
      </p:graphicFrame>
      <p:sp>
        <p:nvSpPr>
          <p:cNvPr id="10" name="Rectangle 85"/>
          <p:cNvSpPr>
            <a:spLocks noChangeArrowheads="1"/>
          </p:cNvSpPr>
          <p:nvPr/>
        </p:nvSpPr>
        <p:spPr bwMode="auto">
          <a:xfrm>
            <a:off x="344363" y="260648"/>
            <a:ext cx="8260085" cy="67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2000" b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ELABORACIÓN DE FICHAS TÉCNICAS</a:t>
            </a:r>
            <a:endParaRPr lang="es-ES" sz="2000" b="1" u="none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353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1018750"/>
              </p:ext>
            </p:extLst>
          </p:nvPr>
        </p:nvGraphicFramePr>
        <p:xfrm>
          <a:off x="323528" y="1538523"/>
          <a:ext cx="8064896" cy="3906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2430"/>
                <a:gridCol w="1710617"/>
                <a:gridCol w="2036448"/>
                <a:gridCol w="3095401"/>
              </a:tblGrid>
              <a:tr h="28803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Ítem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Ejemplo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Tareas a cumplir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9828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file"/>
                        </a:rPr>
                        <a:t>Pasos a seguir por el usuario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10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Definir de manera secuencial los pasos que debe seguir el usuario desde que solicita el servicio hasta su obtención, indicando condiciones y restricciones en caso de que apliquen, se debe evitar el uso de términos técnicos y en caso de ser requerido definirlos de tal manera que sea fácil de entender por personas del común.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10">
                  <a:txBody>
                    <a:bodyPr/>
                    <a:lstStyle/>
                    <a:p>
                      <a:pPr algn="l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Pasos:</a:t>
                      </a:r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 cancelar la suma de xxx en la oficina de tesorería.</a:t>
                      </a:r>
                      <a:b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 Presentar desprendible de pago en el laboratorio</a:t>
                      </a:r>
                      <a:b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 Entregar las muestras requeridas en las condiciones establecidas (indicar condiciones y restricciones de la muestras)</a:t>
                      </a:r>
                      <a:b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4. Presentarse a reclamar resultados en el plazo determinado.</a:t>
                      </a:r>
                      <a:b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Información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8280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42. Listado de trámites y servicios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1898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Interacción: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24001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 Servicios de información al ciudadano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1898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Transformación: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7441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9. Caracterización de los procesos, trámites y servicios de la entidad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2916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10. Esquema de atención al ciudadano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21387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11. Análisis de procesos, trámites y servicios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47532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12. Priorización y planeación de cadenas de trámites y Ventanillas Únicas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7557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15. Lenguaje común de intercambio de información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</a:tbl>
          </a:graphicData>
        </a:graphic>
      </p:graphicFrame>
      <p:sp>
        <p:nvSpPr>
          <p:cNvPr id="7" name="Rectangle 85"/>
          <p:cNvSpPr>
            <a:spLocks noChangeArrowheads="1"/>
          </p:cNvSpPr>
          <p:nvPr/>
        </p:nvSpPr>
        <p:spPr bwMode="auto">
          <a:xfrm>
            <a:off x="323528" y="304924"/>
            <a:ext cx="8260085" cy="67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2000" b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ELABORACIÓN DE FICHAS TÉCNICAS</a:t>
            </a:r>
            <a:endParaRPr lang="es-ES" sz="2000" b="1" u="none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027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6221696"/>
              </p:ext>
            </p:extLst>
          </p:nvPr>
        </p:nvGraphicFramePr>
        <p:xfrm>
          <a:off x="539552" y="2420888"/>
          <a:ext cx="8280919" cy="2016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872"/>
                <a:gridCol w="1314384"/>
                <a:gridCol w="1402009"/>
                <a:gridCol w="4293654"/>
              </a:tblGrid>
              <a:tr h="349653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Ítem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Ejemplo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Tareas a cumplir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9653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file"/>
                        </a:rPr>
                        <a:t>Valor del servicio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Indicar el </a:t>
                      </a:r>
                      <a:r>
                        <a:rPr lang="es-E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precio </a:t>
                      </a:r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del servicio en caso de ser varios indicar el monto y el concepto en </a:t>
                      </a:r>
                      <a:r>
                        <a:rPr lang="es-ES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smlv</a:t>
                      </a:r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Valor </a:t>
                      </a:r>
                      <a:r>
                        <a:rPr lang="es-E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análisis</a:t>
                      </a:r>
                      <a:r>
                        <a:rPr lang="es-ES" sz="12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de suelo </a:t>
                      </a:r>
                      <a:r>
                        <a:rPr lang="es-E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0.5 </a:t>
                      </a:r>
                      <a:r>
                        <a:rPr lang="es-ES" sz="12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smlv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Información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48123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42. Listado de trámites y servicios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4965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Interacción: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48603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1. Servicios de información al ciudadano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</a:tbl>
          </a:graphicData>
        </a:graphic>
      </p:graphicFrame>
      <p:sp>
        <p:nvSpPr>
          <p:cNvPr id="10" name="Rectangle 85"/>
          <p:cNvSpPr>
            <a:spLocks noChangeArrowheads="1"/>
          </p:cNvSpPr>
          <p:nvPr/>
        </p:nvSpPr>
        <p:spPr bwMode="auto">
          <a:xfrm>
            <a:off x="323528" y="304924"/>
            <a:ext cx="8260085" cy="67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2000" b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ELABORACIÓN DE FICHAS TÉCNICAS</a:t>
            </a:r>
            <a:endParaRPr lang="es-ES" sz="2000" b="1" u="none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57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351036"/>
              </p:ext>
            </p:extLst>
          </p:nvPr>
        </p:nvGraphicFramePr>
        <p:xfrm>
          <a:off x="179511" y="1988840"/>
          <a:ext cx="8568952" cy="30158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11577"/>
                <a:gridCol w="1224136"/>
                <a:gridCol w="1399013"/>
                <a:gridCol w="4634226"/>
              </a:tblGrid>
              <a:tr h="155462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Ítem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Ejemplo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Tareas a cumplir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48059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  <a:hlinkClick r:id="rId2" action="ppaction://hlinkfile"/>
                        </a:rPr>
                        <a:t>Tiempo de espera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8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Indicar el tiempo que debe esperar el usuario para la obtención del servicio, una vez definido un plazo se debe velar por su cumplimiento.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 rowSpan="8"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El resultado se entrega 2 días hábiles siguientes a su solicitud.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Información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7755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42. Listado de trámites y servicios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14805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Interacción: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8131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1. Servicios de información al ciudadano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14805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Transformación: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38131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10. Esquema de atención al ciudadano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2667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11. Análisis de procesos, trámites y servicios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2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12. Priorización y planeación de cadenas de trámites y Ventanillas Únicas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noFill/>
                  </a:tcPr>
                </a:tc>
              </a:tr>
            </a:tbl>
          </a:graphicData>
        </a:graphic>
      </p:graphicFrame>
      <p:sp>
        <p:nvSpPr>
          <p:cNvPr id="8" name="Rectangle 85"/>
          <p:cNvSpPr>
            <a:spLocks noChangeArrowheads="1"/>
          </p:cNvSpPr>
          <p:nvPr/>
        </p:nvSpPr>
        <p:spPr bwMode="auto">
          <a:xfrm>
            <a:off x="323528" y="304924"/>
            <a:ext cx="8260085" cy="67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ES" sz="2000" b="1" u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ELABORACIÓN DE FICHAS TÉCNICAS</a:t>
            </a:r>
            <a:endParaRPr lang="es-ES" sz="2000" b="1" u="none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28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_Unillano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Plantilla_Unillanos</Template>
  <TotalTime>872</TotalTime>
  <Words>1232</Words>
  <Application>Microsoft Office PowerPoint</Application>
  <PresentationFormat>Presentación en pantalla (4:3)</PresentationFormat>
  <Paragraphs>203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Plantilla_Unillanos</vt:lpstr>
      <vt:lpstr>ELABORACIÓN DE FICHAS TÉCNICAS DE SERVICIO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GuBA</dc:creator>
  <cp:lastModifiedBy>SIG</cp:lastModifiedBy>
  <cp:revision>54</cp:revision>
  <dcterms:created xsi:type="dcterms:W3CDTF">2012-02-06T13:48:04Z</dcterms:created>
  <dcterms:modified xsi:type="dcterms:W3CDTF">2012-10-22T19:50:56Z</dcterms:modified>
</cp:coreProperties>
</file>